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74" r:id="rId8"/>
    <p:sldId id="259" r:id="rId9"/>
    <p:sldId id="268" r:id="rId10"/>
    <p:sldId id="270" r:id="rId11"/>
    <p:sldId id="272" r:id="rId12"/>
    <p:sldId id="269" r:id="rId13"/>
    <p:sldId id="260" r:id="rId14"/>
    <p:sldId id="273" r:id="rId15"/>
    <p:sldId id="271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세헌" initials="김" lastIdx="1" clrIdx="0">
    <p:extLst>
      <p:ext uri="{19B8F6BF-5375-455C-9EA6-DF929625EA0E}">
        <p15:presenceInfo xmlns:p15="http://schemas.microsoft.com/office/powerpoint/2012/main" userId="S-1-5-21-3163429562-1509532467-2262148502-1001" providerId="AD"/>
      </p:ext>
    </p:extLst>
  </p:cmAuthor>
  <p:cmAuthor id="2" name="Polaris Office0" initials="P.O.0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DDC"/>
    <a:srgbClr val="B8D8AF"/>
    <a:srgbClr val="ECD700"/>
    <a:srgbClr val="ED7D31"/>
    <a:srgbClr val="749D7F"/>
    <a:srgbClr val="A8BA8A"/>
    <a:srgbClr val="DFDCB0"/>
    <a:srgbClr val="E0DDB4"/>
    <a:srgbClr val="C0D1AD"/>
    <a:srgbClr val="D1D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5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1T16:29:52.785" idx="4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1T16:29:52.785" idx="6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ACDDF-51D9-4FEB-B1E2-9A3474FAF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BE2C64-FC19-479A-A8B0-A1B4A7291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77A0A-C162-47BC-9D14-825690789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25CA54-DF78-458E-90A0-C58F72385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50EC8-52FD-4761-BE71-DF44A2B1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389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E368E-54D1-4EAB-95E7-2B771237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9B6C36-4674-4CD3-A85E-3AF3B8B1B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6F709-8982-4D42-9C0E-F47D41271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5A01-0196-450D-A374-321A28E8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1ABD3-F9AF-478D-9F3E-C59B5F5D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71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64F27F-5242-4D9B-BC1F-41722DA26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10AD79-FC98-456B-8546-313A7374D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6A79B-3BBC-4545-B4F1-02A4C5D3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4BE4E-4630-40A8-A330-A7525B858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A812B-BF35-4529-AF3F-D1A77C10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094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D5E9C-293F-49EA-AF29-165B15C8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235A1-AA75-4C63-AC9A-9A6F0CFDA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2B4C-92A1-4ACE-8F7F-DDFC23F6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C9D7C-647E-4B30-BE6D-59AF3404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3C588-E6D1-42D0-8BCE-B90D7C00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40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C04E5-BD39-49BB-A64E-F008B866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D06C2-D4E6-4F7C-BABB-36250D023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7BFE1-4C47-4BB7-B025-697FA71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A6964-E55B-4B31-B617-08E09210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D9279F-E668-410E-B56E-3F8E823F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0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5B4B6-F7D2-424A-91F4-9F630CF9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6B1BE-9B33-40B7-8366-9F7904FCF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56780-3451-4A3A-95DE-F008F1D1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4161B1-5544-4932-91B0-5EC4C0F2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4381F-3FCA-4650-A5B9-B65B06D5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669F27-7D9D-4C2C-86DC-BFD36D8D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78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88E5D-4842-495B-9FAF-83D23376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1B929-3901-4AA8-88C1-6645B548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374EBF-375E-4EE1-A7EF-557D4D947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7BCB01-F8AD-4322-8BB6-959A9C04B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554B3B-AA15-4F22-AF30-18D352B59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A3F9EE-07C6-48FD-ADBA-F8EF182F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AE45B-31CE-4C3C-AFFC-9BBD5FEC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934C31-CD47-40D3-8AAC-147CBF04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76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2A6C3-83D4-424A-9457-76F034D3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6ABB69-B27D-464A-AEFD-4DAC039C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4915F5-1A09-4DA4-A1F1-FBBD674D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AC522F-EBF3-4FB9-B972-E057A90C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43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8833A0-14DE-4DB3-9989-0E503773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42D70D-D67A-4250-A7F4-1F29B039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22956-B07B-4A55-924F-6005294F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11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DBB9A-5C57-4E88-921F-D9EB3F24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A9784-C162-47A5-8453-0EBF65A11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04B9C-041A-478E-98ED-42D35391E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DF4B-480A-4BEB-855C-10FC3D99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5386E8-F5BD-4995-B52C-5B3C4E47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0F182-FFCC-4AE8-9511-65160DDA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8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A02FA-BE49-4B2E-9948-5B584F79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7721D8-EFA0-4547-A698-D3F033AC9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6B6323-CA9F-479F-9130-4A7F1E65F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CA3B13-53FB-42EB-918E-2BCFFEF1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DFCB99-20B9-4964-9286-27355475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EF04B4-D566-4A9A-A924-4225B961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38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0F41A1-FF21-4321-AF45-B35C70DD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2B3C73-9500-435B-B005-7D09B68D0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FED4E-78C5-4934-A26E-79DC9B661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1BE1C-297D-45F2-895B-563D3C81E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D35E2-CDCC-4272-93EE-6A52F67DC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27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C%B9%B4%EB%A9%94%EB%9D%BC-%EC%82%AC%EC%A7%84%EC%88%A0-%EC%BA%A0-%ED%94%8C%EB%9E%98%EC%8B%9C-%EA%B8%B0%ED%98%B8-158603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omments" Target="../comments/comment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수동 입력 14">
            <a:extLst>
              <a:ext uri="{FF2B5EF4-FFF2-40B4-BE49-F238E27FC236}">
                <a16:creationId xmlns:a16="http://schemas.microsoft.com/office/drawing/2014/main" id="{690716F7-4393-44CC-89D0-684CD17E3B89}"/>
              </a:ext>
            </a:extLst>
          </p:cNvPr>
          <p:cNvSpPr/>
          <p:nvPr/>
        </p:nvSpPr>
        <p:spPr>
          <a:xfrm rot="10800000">
            <a:off x="0" y="0"/>
            <a:ext cx="12192000" cy="4223658"/>
          </a:xfrm>
          <a:prstGeom prst="flowChartManualInput">
            <a:avLst/>
          </a:prstGeom>
          <a:solidFill>
            <a:srgbClr val="BED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34D5C-2E4E-4BEB-8A85-CF777CEE5CE3}"/>
              </a:ext>
            </a:extLst>
          </p:cNvPr>
          <p:cNvSpPr txBox="1"/>
          <p:nvPr/>
        </p:nvSpPr>
        <p:spPr>
          <a:xfrm>
            <a:off x="1012571" y="1301050"/>
            <a:ext cx="7486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SKKU Parking Guide</a:t>
            </a:r>
            <a:endParaRPr lang="ko-KR" altLang="en-US" sz="54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212C-0308-4BA3-AFBB-5F5CCD092283}"/>
              </a:ext>
            </a:extLst>
          </p:cNvPr>
          <p:cNvSpPr txBox="1"/>
          <p:nvPr/>
        </p:nvSpPr>
        <p:spPr>
          <a:xfrm>
            <a:off x="303724" y="5730086"/>
            <a:ext cx="598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김세헌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김찬영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노하연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박인찬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97E8AE-7D67-455A-B336-036BCB7C974B}"/>
              </a:ext>
            </a:extLst>
          </p:cNvPr>
          <p:cNvSpPr txBox="1"/>
          <p:nvPr/>
        </p:nvSpPr>
        <p:spPr>
          <a:xfrm>
            <a:off x="303724" y="5437699"/>
            <a:ext cx="2243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캡스톤프로젝트 </a:t>
            </a:r>
            <a:r>
              <a:rPr lang="en-US" altLang="ko-KR" sz="14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Team I-dle</a:t>
            </a:r>
          </a:p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BA2944-A626-4489-84A9-523B7205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15" y="1376438"/>
            <a:ext cx="1513364" cy="12195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961592-0318-45FB-8EFD-4BB223991E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t="5660" r="48845" b="19939"/>
          <a:stretch/>
        </p:blipFill>
        <p:spPr>
          <a:xfrm>
            <a:off x="8980370" y="2813072"/>
            <a:ext cx="1995095" cy="3748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EEEA83-61AA-41E0-96FF-EAE2AB1AA34B}"/>
              </a:ext>
            </a:extLst>
          </p:cNvPr>
          <p:cNvSpPr txBox="1"/>
          <p:nvPr/>
        </p:nvSpPr>
        <p:spPr>
          <a:xfrm>
            <a:off x="1041891" y="2365142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Midterm presentation</a:t>
            </a:r>
            <a:endParaRPr lang="ko-KR" altLang="en-US" sz="2400" b="1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939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0" y="510475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Dealing with Challenges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07F1B4A-51E1-4A38-AD29-CDAB8E90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1" r="17761" b="11344"/>
          <a:stretch/>
        </p:blipFill>
        <p:spPr>
          <a:xfrm>
            <a:off x="8572499" y="2900656"/>
            <a:ext cx="2696300" cy="2985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6C628C-37C8-43BA-8C59-878BC29A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427" y="2900656"/>
            <a:ext cx="2985790" cy="29857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A2C94C-8C9E-4DD6-A987-47027709E4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73" r="101" b="58896"/>
          <a:stretch/>
        </p:blipFill>
        <p:spPr>
          <a:xfrm>
            <a:off x="923201" y="3600451"/>
            <a:ext cx="3531068" cy="15861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D12FF1-BAD0-42EC-B4C4-FA5B09802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970502" y="3241938"/>
            <a:ext cx="540951" cy="5350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04ADDBC-E973-459C-9F43-9F5F486DA23B}"/>
              </a:ext>
            </a:extLst>
          </p:cNvPr>
          <p:cNvCxnSpPr/>
          <p:nvPr/>
        </p:nvCxnSpPr>
        <p:spPr>
          <a:xfrm flipH="1">
            <a:off x="1754043" y="3776972"/>
            <a:ext cx="216459" cy="9664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20DB99-3DF9-4356-8731-8D26260FA0E8}"/>
              </a:ext>
            </a:extLst>
          </p:cNvPr>
          <p:cNvCxnSpPr>
            <a:cxnSpLocks/>
          </p:cNvCxnSpPr>
          <p:nvPr/>
        </p:nvCxnSpPr>
        <p:spPr>
          <a:xfrm>
            <a:off x="2466222" y="3726788"/>
            <a:ext cx="445026" cy="9664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0AA954-0875-4B82-81E6-348DA9FCBED4}"/>
              </a:ext>
            </a:extLst>
          </p:cNvPr>
          <p:cNvCxnSpPr>
            <a:cxnSpLocks/>
          </p:cNvCxnSpPr>
          <p:nvPr/>
        </p:nvCxnSpPr>
        <p:spPr>
          <a:xfrm>
            <a:off x="1970502" y="4652034"/>
            <a:ext cx="266589" cy="5346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71A41C-3237-4740-9E38-B9CEA9EDBFB2}"/>
              </a:ext>
            </a:extLst>
          </p:cNvPr>
          <p:cNvCxnSpPr>
            <a:cxnSpLocks/>
          </p:cNvCxnSpPr>
          <p:nvPr/>
        </p:nvCxnSpPr>
        <p:spPr>
          <a:xfrm flipH="1">
            <a:off x="2502361" y="4652034"/>
            <a:ext cx="230450" cy="5606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CB17828-7FB3-4B6E-8E11-B31D2F6E8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47784" y="4919131"/>
            <a:ext cx="540951" cy="5350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5C591B-0F58-47AF-8791-F98A34D7B47F}"/>
              </a:ext>
            </a:extLst>
          </p:cNvPr>
          <p:cNvSpPr txBox="1"/>
          <p:nvPr/>
        </p:nvSpPr>
        <p:spPr>
          <a:xfrm>
            <a:off x="5691674" y="6039748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&lt;Engineering Building View&gt;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0BC27C-331B-40EF-AD1E-FCBC5E7C9BCA}"/>
              </a:ext>
            </a:extLst>
          </p:cNvPr>
          <p:cNvSpPr txBox="1"/>
          <p:nvPr/>
        </p:nvSpPr>
        <p:spPr>
          <a:xfrm>
            <a:off x="8453099" y="6039748"/>
            <a:ext cx="293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&lt;Pharmeaceutical Building View&gt;</a:t>
            </a:r>
            <a:endParaRPr lang="ko-KR" alt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A67FD-95A9-473E-8058-93DF98DCD70E}"/>
              </a:ext>
            </a:extLst>
          </p:cNvPr>
          <p:cNvSpPr txBox="1"/>
          <p:nvPr/>
        </p:nvSpPr>
        <p:spPr>
          <a:xfrm>
            <a:off x="923201" y="1932274"/>
            <a:ext cx="3564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Solutions:</a:t>
            </a:r>
          </a:p>
          <a:p>
            <a:r>
              <a:rPr lang="en-US" altLang="ko-KR" sz="2400"/>
              <a:t>3. 2-Side view detection</a:t>
            </a:r>
            <a:endParaRPr lang="en-US" altLang="ko-KR" sz="2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48878B6-EC75-4704-974E-F15887909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8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9DA27-5D66-C1F8-2640-913DDD2C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D168D-A973-D069-7A31-539A89AD5BE1}"/>
              </a:ext>
            </a:extLst>
          </p:cNvPr>
          <p:cNvSpPr txBox="1"/>
          <p:nvPr/>
        </p:nvSpPr>
        <p:spPr>
          <a:xfrm>
            <a:off x="707771" y="510475"/>
            <a:ext cx="988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Challenges &amp; Limitations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E0D705-CBD4-F110-075D-843B970594B1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010DD57-0A67-0699-FF8B-1C16C8D3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444" y="444036"/>
            <a:ext cx="1035298" cy="834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C048D-5CB4-3A1D-4DC3-30C44A373824}"/>
              </a:ext>
            </a:extLst>
          </p:cNvPr>
          <p:cNvSpPr txBox="1"/>
          <p:nvPr/>
        </p:nvSpPr>
        <p:spPr>
          <a:xfrm>
            <a:off x="570303" y="1948086"/>
            <a:ext cx="6224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/>
              <a:t>Overlap of detected car </a:t>
            </a:r>
          </a:p>
          <a:p>
            <a:endParaRPr lang="en-US" altLang="ko-KR" sz="2400" dirty="0"/>
          </a:p>
          <a:p>
            <a:r>
              <a:rPr lang="en-US" altLang="ko-KR" sz="2400" dirty="0"/>
              <a:t>=&gt;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raise the standard for the proportion of overlapping areas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D8DEB1-F2E6-E964-2916-84423FBFBD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72" t="61482" r="64874" b="22992"/>
          <a:stretch/>
        </p:blipFill>
        <p:spPr>
          <a:xfrm>
            <a:off x="7371054" y="2011360"/>
            <a:ext cx="3723498" cy="245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8A841F-F974-DC51-02DC-50473292177D}"/>
              </a:ext>
            </a:extLst>
          </p:cNvPr>
          <p:cNvSpPr txBox="1"/>
          <p:nvPr/>
        </p:nvSpPr>
        <p:spPr>
          <a:xfrm>
            <a:off x="570303" y="4399186"/>
            <a:ext cx="6224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Hard to distinguish large cars</a:t>
            </a:r>
          </a:p>
          <a:p>
            <a:endParaRPr lang="en-US" altLang="ko-KR" sz="2400" dirty="0"/>
          </a:p>
          <a:p>
            <a:r>
              <a:rPr lang="en-US" altLang="ko-KR" sz="2400" dirty="0"/>
              <a:t>=&gt;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Adjust the car’s coordinate ratio to make the car size constant and compare it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52885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3B353B-4EE2-42E5-B699-1F87EA5F0ABE}"/>
              </a:ext>
            </a:extLst>
          </p:cNvPr>
          <p:cNvSpPr txBox="1"/>
          <p:nvPr/>
        </p:nvSpPr>
        <p:spPr>
          <a:xfrm>
            <a:off x="707771" y="510475"/>
            <a:ext cx="8240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Scheduled</a:t>
            </a:r>
            <a:r>
              <a:rPr lang="ko-KR" altLang="en-US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Plan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5A3CE8-3E91-4887-BAD1-A6116171E9A7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E1C4F1-1672-2654-49EA-3A3955C8F783}"/>
              </a:ext>
            </a:extLst>
          </p:cNvPr>
          <p:cNvSpPr txBox="1"/>
          <p:nvPr/>
        </p:nvSpPr>
        <p:spPr>
          <a:xfrm>
            <a:off x="7730706" y="2131379"/>
            <a:ext cx="3480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</a:pPr>
            <a:r>
              <a:rPr lang="en-US" altLang="ko-KR" b="1" dirty="0"/>
              <a:t>What we’ve done</a:t>
            </a:r>
          </a:p>
          <a:p>
            <a:pPr>
              <a:buClr>
                <a:srgbClr val="0070C0"/>
              </a:buClr>
            </a:pPr>
            <a:endParaRPr lang="en-US" altLang="ko-KR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dirty="0"/>
              <a:t>UI/UX Design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dirty="0"/>
              <a:t>App-Frontend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/>
              <a:t>App-Backend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/>
              <a:t>Data Preprocessing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/>
              <a:t>Model Train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/>
              <a:t>Model Optimization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35B4E-F7AD-9F25-3CC4-9BC3336B6267}"/>
              </a:ext>
            </a:extLst>
          </p:cNvPr>
          <p:cNvSpPr txBox="1"/>
          <p:nvPr/>
        </p:nvSpPr>
        <p:spPr>
          <a:xfrm>
            <a:off x="7730706" y="4733599"/>
            <a:ext cx="4076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What we’re</a:t>
            </a:r>
            <a:r>
              <a:rPr lang="ko-KR" altLang="en-US" b="1" dirty="0"/>
              <a:t> </a:t>
            </a:r>
            <a:r>
              <a:rPr lang="en-US" altLang="ko-KR" b="1" dirty="0"/>
              <a:t>going</a:t>
            </a:r>
            <a:r>
              <a:rPr lang="ko-KR" altLang="en-US" b="1" dirty="0"/>
              <a:t> </a:t>
            </a:r>
            <a:r>
              <a:rPr lang="en-US" altLang="ko-KR" b="1" dirty="0"/>
              <a:t>to</a:t>
            </a:r>
            <a:r>
              <a:rPr lang="ko-KR" altLang="en-US" b="1" dirty="0"/>
              <a:t> </a:t>
            </a:r>
            <a:r>
              <a:rPr lang="en-US" altLang="ko-KR" b="1" dirty="0"/>
              <a:t>do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/>
              <a:t>Model </a:t>
            </a:r>
            <a:r>
              <a:rPr lang="en-US" altLang="ko-KR" dirty="0"/>
              <a:t>Evaluation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Integrate Model </a:t>
            </a:r>
            <a:r>
              <a:rPr lang="en-US" altLang="ko-KR"/>
              <a:t>with APP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/>
              <a:t>System Integration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BFBC9-7E13-4FF7-9E43-5B34F8B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23" y="2941994"/>
            <a:ext cx="6758247" cy="2226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97F3EC-5363-44F2-BE20-5131ED84C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94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3B353B-4EE2-42E5-B699-1F87EA5F0ABE}"/>
              </a:ext>
            </a:extLst>
          </p:cNvPr>
          <p:cNvSpPr txBox="1"/>
          <p:nvPr/>
        </p:nvSpPr>
        <p:spPr>
          <a:xfrm>
            <a:off x="4347951" y="1127436"/>
            <a:ext cx="3733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Thank you</a:t>
            </a:r>
            <a:endParaRPr lang="ko-KR" altLang="en-US" sz="54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45E89-6EF8-40D9-B585-0691D10DD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18" y="2819231"/>
            <a:ext cx="1513364" cy="12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7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0D68B4-1495-4C60-B701-B61B6B2B0E65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Contents 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3316318-1528-4306-9670-E80B4340F504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>
            <a:spLocks noGrp="1" noChangeArrowheads="1"/>
          </p:cNvSpPr>
          <p:nvPr/>
        </p:nvSpPr>
        <p:spPr>
          <a:xfrm>
            <a:off x="1217295" y="2555240"/>
            <a:ext cx="1948180" cy="3220720"/>
          </a:xfrm>
          <a:prstGeom prst="rect">
            <a:avLst/>
          </a:prstGeom>
          <a:solidFill>
            <a:srgbClr val="749D7F">
              <a:alpha val="50043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Play &amp; Role</a:t>
            </a: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9" name="직사각형 18"/>
          <p:cNvSpPr>
            <a:spLocks noGrp="1" noChangeArrowheads="1"/>
          </p:cNvSpPr>
          <p:nvPr/>
        </p:nvSpPr>
        <p:spPr>
          <a:xfrm>
            <a:off x="3137535" y="2555240"/>
            <a:ext cx="1948180" cy="3220720"/>
          </a:xfrm>
          <a:prstGeom prst="rect">
            <a:avLst/>
          </a:prstGeom>
          <a:solidFill>
            <a:srgbClr val="749D7F">
              <a:alpha val="65056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Progress Update</a:t>
            </a:r>
            <a:b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</a:b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직사각형 19"/>
          <p:cNvSpPr>
            <a:spLocks noGrp="1" noChangeArrowheads="1"/>
          </p:cNvSpPr>
          <p:nvPr/>
        </p:nvSpPr>
        <p:spPr>
          <a:xfrm>
            <a:off x="5083810" y="2555240"/>
            <a:ext cx="1948180" cy="3220720"/>
          </a:xfrm>
          <a:prstGeom prst="rect">
            <a:avLst/>
          </a:prstGeom>
          <a:solidFill>
            <a:srgbClr val="749D7F">
              <a:alpha val="8507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Design UI/UX</a:t>
            </a: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chemeClr val="l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직사각형 20"/>
          <p:cNvSpPr>
            <a:spLocks noGrp="1" noChangeArrowheads="1"/>
          </p:cNvSpPr>
          <p:nvPr/>
        </p:nvSpPr>
        <p:spPr>
          <a:xfrm>
            <a:off x="7004685" y="2555240"/>
            <a:ext cx="1948180" cy="3220720"/>
          </a:xfrm>
          <a:prstGeom prst="rect">
            <a:avLst/>
          </a:prstGeom>
          <a:solidFill>
            <a:srgbClr val="749D7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Implementation &amp; Challenges</a:t>
            </a: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3" name="타원 22"/>
          <p:cNvSpPr>
            <a:spLocks noGrp="1" noChangeArrowheads="1"/>
          </p:cNvSpPr>
          <p:nvPr/>
        </p:nvSpPr>
        <p:spPr>
          <a:xfrm>
            <a:off x="1979295" y="2272030"/>
            <a:ext cx="473075" cy="475615"/>
          </a:xfrm>
          <a:prstGeom prst="ellipse">
            <a:avLst/>
          </a:prstGeom>
          <a:solidFill>
            <a:srgbClr val="E0DD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 noGrp="1" noChangeArrowheads="1"/>
          </p:cNvSpPr>
          <p:nvPr/>
        </p:nvSpPr>
        <p:spPr>
          <a:xfrm>
            <a:off x="3912235" y="2272030"/>
            <a:ext cx="473075" cy="475615"/>
          </a:xfrm>
          <a:prstGeom prst="ellipse">
            <a:avLst/>
          </a:prstGeom>
          <a:solidFill>
            <a:srgbClr val="E0DD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타원 24"/>
          <p:cNvSpPr>
            <a:spLocks noGrp="1" noChangeArrowheads="1"/>
          </p:cNvSpPr>
          <p:nvPr/>
        </p:nvSpPr>
        <p:spPr>
          <a:xfrm>
            <a:off x="5817235" y="2272030"/>
            <a:ext cx="473075" cy="475615"/>
          </a:xfrm>
          <a:prstGeom prst="ellipse">
            <a:avLst/>
          </a:prstGeom>
          <a:solidFill>
            <a:srgbClr val="E0DD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 noGrp="1" noChangeArrowheads="1"/>
          </p:cNvSpPr>
          <p:nvPr/>
        </p:nvSpPr>
        <p:spPr>
          <a:xfrm>
            <a:off x="7736840" y="2272030"/>
            <a:ext cx="473075" cy="475615"/>
          </a:xfrm>
          <a:prstGeom prst="ellipse">
            <a:avLst/>
          </a:prstGeom>
          <a:solidFill>
            <a:srgbClr val="E0DD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그림 28" descr="C:/Users/Administrator/AppData/Roaming/PolarisOffice7/ETemp/14612_6431032/image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8415" y="4554220"/>
            <a:ext cx="626110" cy="626110"/>
          </a:xfrm>
          <a:prstGeom prst="rect">
            <a:avLst/>
          </a:prstGeom>
          <a:noFill/>
        </p:spPr>
      </p:pic>
      <p:pic>
        <p:nvPicPr>
          <p:cNvPr id="31" name="그림 30" descr="C:/Users/Administrator/AppData/Roaming/PolarisOffice7/ETemp/14612_6431032/image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04205" y="4500880"/>
            <a:ext cx="793115" cy="730885"/>
          </a:xfrm>
          <a:prstGeom prst="rect">
            <a:avLst/>
          </a:prstGeom>
          <a:noFill/>
        </p:spPr>
      </p:pic>
      <p:pic>
        <p:nvPicPr>
          <p:cNvPr id="35" name="그림 34" descr="C:/Users/Administrator/AppData/Roaming/PolarisOffice7/ETemp/14612_6431032/image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17790" y="4518025"/>
            <a:ext cx="575945" cy="575945"/>
          </a:xfrm>
          <a:prstGeom prst="rect">
            <a:avLst/>
          </a:prstGeom>
          <a:noFill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6F4606-D81F-4558-9B0C-4F6223CB5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  <p:sp>
        <p:nvSpPr>
          <p:cNvPr id="38" name="직사각형 38"/>
          <p:cNvSpPr>
            <a:spLocks noGrp="1" noChangeArrowheads="1"/>
          </p:cNvSpPr>
          <p:nvPr/>
        </p:nvSpPr>
        <p:spPr>
          <a:xfrm>
            <a:off x="8932545" y="2559685"/>
            <a:ext cx="1948180" cy="3220720"/>
          </a:xfrm>
          <a:prstGeom prst="rect">
            <a:avLst/>
          </a:prstGeom>
          <a:solidFill>
            <a:srgbClr val="5C82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Scheduled Plans</a:t>
            </a: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9" name="타원 39"/>
          <p:cNvSpPr>
            <a:spLocks noGrp="1" noChangeArrowheads="1"/>
          </p:cNvSpPr>
          <p:nvPr/>
        </p:nvSpPr>
        <p:spPr>
          <a:xfrm>
            <a:off x="9639300" y="2279650"/>
            <a:ext cx="473075" cy="475615"/>
          </a:xfrm>
          <a:prstGeom prst="ellipse">
            <a:avLst/>
          </a:prstGeom>
          <a:solidFill>
            <a:srgbClr val="E0DD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7" name="그림 36" descr="C:/Users/Administrator/AppData/Roaming/PolarisOffice7/ETemp/14612_6431032/image6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65640" y="4360545"/>
            <a:ext cx="740410" cy="880110"/>
          </a:xfrm>
          <a:prstGeom prst="rect">
            <a:avLst/>
          </a:prstGeom>
          <a:noFill/>
        </p:spPr>
      </p:pic>
      <p:pic>
        <p:nvPicPr>
          <p:cNvPr id="40" name="그림 40" descr="C:/Users/Administrator/AppData/Roaming/PolarisOffice7/ETemp/14612_6431032/fImage236191504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635" y="4563745"/>
            <a:ext cx="575310" cy="490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843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Grp="1" noChangeArrowheads="1"/>
          </p:cNvSpPr>
          <p:nvPr/>
        </p:nvSpPr>
        <p:spPr>
          <a:xfrm>
            <a:off x="708025" y="510540"/>
            <a:ext cx="4909820" cy="8083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tx1"/>
                </a:solidFill>
                <a:latin typeface="배달의민족 한나체 Pro OTF" charset="0"/>
                <a:ea typeface="배달의민족 한나체 Pro OTF" charset="0"/>
              </a:rPr>
              <a:t>Play &amp; Role</a:t>
            </a:r>
            <a:endParaRPr lang="ko-KR" altLang="en-US" sz="4000" b="1" dirty="0">
              <a:solidFill>
                <a:schemeClr val="tx1"/>
              </a:solidFill>
              <a:latin typeface="배달의민족 한나체 Pro OTF" charset="0"/>
              <a:ea typeface="배달의민족 한나체 Pro OTF" charset="0"/>
            </a:endParaRPr>
          </a:p>
        </p:txBody>
      </p:sp>
      <p:cxnSp>
        <p:nvCxnSpPr>
          <p:cNvPr id="7" name="직선 연결선 7"/>
          <p:cNvCxnSpPr/>
          <p:nvPr/>
        </p:nvCxnSpPr>
        <p:spPr>
          <a:xfrm>
            <a:off x="405130" y="1576705"/>
            <a:ext cx="10424160" cy="635"/>
          </a:xfrm>
          <a:prstGeom prst="line">
            <a:avLst/>
          </a:prstGeom>
          <a:ln w="31750" cap="flat" cmpd="sng">
            <a:solidFill>
              <a:srgbClr val="749D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5" name="텍스트 개체 틀 25"/>
          <p:cNvSpPr txBox="1">
            <a:spLocks noGrp="1" noChangeArrowheads="1"/>
          </p:cNvSpPr>
          <p:nvPr>
            <p:ph type="body"/>
          </p:nvPr>
        </p:nvSpPr>
        <p:spPr>
          <a:xfrm>
            <a:off x="1289870" y="3065113"/>
            <a:ext cx="3846513" cy="4379595"/>
          </a:xfrm>
          <a:prstGeom prst="rect">
            <a:avLst/>
          </a:prstGeom>
        </p:spPr>
        <p:txBody>
          <a:bodyPr vert="horz" wrap="square" lIns="0" tIns="45720" rIns="91440" bIns="0" anchor="t">
            <a:norm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rgbClr val="212121"/>
                </a:solidFill>
                <a:latin typeface="+mn-ea"/>
                <a:ea typeface="+mn-ea"/>
              </a:rPr>
              <a:t>Front-end Development</a:t>
            </a:r>
            <a:endParaRPr lang="ko-KR" altLang="en-US" sz="2000" dirty="0">
              <a:solidFill>
                <a:srgbClr val="212121"/>
              </a:solidFill>
              <a:latin typeface="+mn-ea"/>
              <a:ea typeface="+mn-ea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chemeClr val="tx1"/>
                </a:solidFill>
                <a:latin typeface="+mn-ea"/>
                <a:ea typeface="+mn-ea"/>
              </a:rPr>
              <a:t>Database Application Design</a:t>
            </a:r>
            <a:endParaRPr lang="ko-KR" altLang="en-US" sz="2000" dirty="0">
              <a:solidFill>
                <a:srgbClr val="212121"/>
              </a:solidFill>
              <a:latin typeface="+mn-ea"/>
              <a:ea typeface="+mn-ea"/>
            </a:endParaRPr>
          </a:p>
        </p:txBody>
      </p:sp>
      <p:sp>
        <p:nvSpPr>
          <p:cNvPr id="26" name="텍스트 개체 틀 26"/>
          <p:cNvSpPr txBox="1">
            <a:spLocks noGrp="1" noChangeArrowheads="1"/>
          </p:cNvSpPr>
          <p:nvPr>
            <p:ph type="body"/>
          </p:nvPr>
        </p:nvSpPr>
        <p:spPr>
          <a:xfrm>
            <a:off x="6880099" y="2857318"/>
            <a:ext cx="3734052" cy="4379595"/>
          </a:xfrm>
          <a:prstGeom prst="rect">
            <a:avLst/>
          </a:prstGeom>
        </p:spPr>
        <p:txBody>
          <a:bodyPr vert="horz" wrap="square" lIns="0" tIns="45720" rIns="91440" bIns="0" anchor="t">
            <a:norm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Parking </a:t>
            </a:r>
            <a:r>
              <a:rPr lang="en-US" altLang="ko-KR" sz="1800" b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Spot Coordinates Labeling</a:t>
            </a: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Model Modifying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7" name="텍스트 개체 틀 27"/>
          <p:cNvSpPr txBox="1">
            <a:spLocks noGrp="1" noChangeArrowheads="1"/>
          </p:cNvSpPr>
          <p:nvPr>
            <p:ph type="body"/>
          </p:nvPr>
        </p:nvSpPr>
        <p:spPr>
          <a:xfrm>
            <a:off x="1882719" y="5152273"/>
            <a:ext cx="2995930" cy="4379595"/>
          </a:xfrm>
          <a:prstGeom prst="rect">
            <a:avLst/>
          </a:prstGeom>
        </p:spPr>
        <p:txBody>
          <a:bodyPr vert="horz" wrap="square" lIns="0" tIns="45720" rIns="91440" bIns="0" anchor="t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Vision processing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Data Collecting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Model Modifying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8" name="텍스트 개체 틀 28"/>
          <p:cNvSpPr txBox="1">
            <a:spLocks noGrp="1" noChangeArrowheads="1"/>
          </p:cNvSpPr>
          <p:nvPr>
            <p:ph type="body"/>
          </p:nvPr>
        </p:nvSpPr>
        <p:spPr>
          <a:xfrm>
            <a:off x="356412" y="2225557"/>
            <a:ext cx="4623435" cy="1536065"/>
          </a:xfrm>
          <a:prstGeom prst="rect">
            <a:avLst/>
          </a:prstGeom>
        </p:spPr>
        <p:txBody>
          <a:bodyPr vert="horz" wrap="square" lIns="0" tIns="45720" rIns="91440" bIns="0" anchor="t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altLang="ko-KR" sz="1200" b="1" dirty="0">
                <a:solidFill>
                  <a:srgbClr val="212121"/>
                </a:solidFill>
                <a:latin typeface="Amiri" charset="0"/>
                <a:ea typeface="Amiri" charset="0"/>
              </a:rPr>
              <a:t>Team Leader</a:t>
            </a:r>
            <a:endParaRPr lang="ko-KR" altLang="en-US" sz="1200" b="1" dirty="0">
              <a:solidFill>
                <a:srgbClr val="212121"/>
              </a:solidFill>
              <a:latin typeface="Amiri" charset="0"/>
              <a:ea typeface="Amiri" charset="0"/>
            </a:endParaRPr>
          </a:p>
        </p:txBody>
      </p:sp>
      <p:sp>
        <p:nvSpPr>
          <p:cNvPr id="29" name="텍스트 개체 틀 29"/>
          <p:cNvSpPr txBox="1">
            <a:spLocks noGrp="1" noChangeArrowheads="1"/>
          </p:cNvSpPr>
          <p:nvPr>
            <p:ph type="title"/>
          </p:nvPr>
        </p:nvSpPr>
        <p:spPr>
          <a:xfrm>
            <a:off x="900061" y="2457332"/>
            <a:ext cx="4631690" cy="1532890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accent1"/>
                </a:solidFill>
                <a:latin typeface="나눔바른고딕" charset="0"/>
                <a:ea typeface="나눔바른고딕" charset="0"/>
              </a:rPr>
              <a:t>Kim Seheon</a:t>
            </a:r>
            <a:endParaRPr lang="ko-KR" altLang="en-US" sz="2800" b="1" dirty="0">
              <a:solidFill>
                <a:schemeClr val="accent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0" name="텍스트 개체 틀 30"/>
          <p:cNvSpPr txBox="1">
            <a:spLocks noGrp="1" noChangeArrowheads="1"/>
          </p:cNvSpPr>
          <p:nvPr>
            <p:ph type="title"/>
          </p:nvPr>
        </p:nvSpPr>
        <p:spPr>
          <a:xfrm>
            <a:off x="996333" y="4514850"/>
            <a:ext cx="4631690" cy="1532890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accent1"/>
                </a:solidFill>
                <a:latin typeface="나눔바른고딕" charset="0"/>
                <a:ea typeface="나눔바른고딕" charset="0"/>
              </a:rPr>
              <a:t>Noh Hayeon</a:t>
            </a:r>
            <a:endParaRPr lang="ko-KR" altLang="en-US" sz="2800" b="1" dirty="0">
              <a:solidFill>
                <a:schemeClr val="accent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1" name="텍스트 개체 틀 31"/>
          <p:cNvSpPr txBox="1">
            <a:spLocks noGrp="1" noChangeArrowheads="1"/>
          </p:cNvSpPr>
          <p:nvPr>
            <p:ph type="title"/>
          </p:nvPr>
        </p:nvSpPr>
        <p:spPr>
          <a:xfrm>
            <a:off x="5710439" y="2457332"/>
            <a:ext cx="5863492" cy="153352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accent1"/>
                </a:solidFill>
                <a:latin typeface="나눔바른고딕" charset="0"/>
                <a:ea typeface="나눔바른고딕" charset="0"/>
              </a:rPr>
              <a:t>Kim Hyeongjin</a:t>
            </a:r>
            <a:endParaRPr lang="ko-KR" altLang="en-US" sz="2800" b="1" dirty="0">
              <a:solidFill>
                <a:schemeClr val="accent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2" name="텍스트 상자 32"/>
          <p:cNvSpPr txBox="1">
            <a:spLocks noGrp="1" noChangeArrowheads="1"/>
          </p:cNvSpPr>
          <p:nvPr/>
        </p:nvSpPr>
        <p:spPr>
          <a:xfrm>
            <a:off x="6431280" y="4603172"/>
            <a:ext cx="4631690" cy="153289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accent1"/>
                </a:solidFill>
                <a:latin typeface="나눔바른고딕" charset="0"/>
                <a:ea typeface="나눔바른고딕" charset="0"/>
              </a:rPr>
              <a:t>Park Inchan</a:t>
            </a:r>
            <a:endParaRPr lang="ko-KR" altLang="en-US" sz="2800" b="1" dirty="0">
              <a:solidFill>
                <a:schemeClr val="accent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3" name="텍스트 상자 33"/>
          <p:cNvSpPr txBox="1">
            <a:spLocks noGrp="1" noChangeArrowheads="1"/>
          </p:cNvSpPr>
          <p:nvPr/>
        </p:nvSpPr>
        <p:spPr>
          <a:xfrm>
            <a:off x="7126444" y="5254910"/>
            <a:ext cx="3333750" cy="437959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45720" rIns="91440" bIns="0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Vision processing</a:t>
            </a:r>
            <a:endParaRPr lang="ko-KR" altLang="en-US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Data Collecting</a:t>
            </a:r>
            <a:endParaRPr lang="ko-KR" altLang="en-US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Model Modifying</a:t>
            </a:r>
            <a:endParaRPr lang="ko-KR" altLang="en-US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A322AF-49D6-4B9C-8C8C-25B499AFC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Grp="1" noChangeArrowheads="1"/>
          </p:cNvSpPr>
          <p:nvPr/>
        </p:nvSpPr>
        <p:spPr>
          <a:xfrm>
            <a:off x="708025" y="510540"/>
            <a:ext cx="4909820" cy="8083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tx1"/>
                </a:solidFill>
                <a:latin typeface="배달의민족 한나체 Pro OTF" charset="0"/>
                <a:ea typeface="배달의민족 한나체 Pro OTF" charset="0"/>
              </a:rPr>
              <a:t>Progress Update</a:t>
            </a:r>
            <a:endParaRPr lang="ko-KR" altLang="en-US" sz="4000" b="1" dirty="0">
              <a:solidFill>
                <a:schemeClr val="tx1"/>
              </a:solidFill>
              <a:latin typeface="배달의민족 한나체 Pro OTF" charset="0"/>
              <a:ea typeface="배달의민족 한나체 Pro OTF" charset="0"/>
            </a:endParaRPr>
          </a:p>
        </p:txBody>
      </p:sp>
      <p:cxnSp>
        <p:nvCxnSpPr>
          <p:cNvPr id="7" name="직선 연결선 7"/>
          <p:cNvCxnSpPr/>
          <p:nvPr/>
        </p:nvCxnSpPr>
        <p:spPr>
          <a:xfrm>
            <a:off x="405130" y="1576705"/>
            <a:ext cx="10424160" cy="635"/>
          </a:xfrm>
          <a:prstGeom prst="line">
            <a:avLst/>
          </a:prstGeom>
          <a:ln w="31750" cap="flat" cmpd="sng">
            <a:solidFill>
              <a:srgbClr val="749D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5" name="텍스트 개체 틀 25"/>
          <p:cNvSpPr txBox="1">
            <a:spLocks noGrp="1" noChangeArrowheads="1"/>
          </p:cNvSpPr>
          <p:nvPr>
            <p:ph type="body"/>
          </p:nvPr>
        </p:nvSpPr>
        <p:spPr>
          <a:xfrm>
            <a:off x="596900" y="2901950"/>
            <a:ext cx="1337945" cy="1337945"/>
          </a:xfrm>
          <a:prstGeom prst="ellipse">
            <a:avLst/>
          </a:prstGeom>
          <a:solidFill>
            <a:srgbClr val="5C8266"/>
          </a:solidFill>
        </p:spPr>
        <p:txBody>
          <a:bodyPr vert="horz" wrap="square" lIns="0" tIns="45720" rIns="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Yeseva One" charset="0"/>
                <a:ea typeface="Yeseva One" charset="0"/>
              </a:rPr>
              <a:t>　</a:t>
            </a:r>
            <a:endParaRPr lang="ko-KR" altLang="en-US" sz="2400" b="1" dirty="0">
              <a:solidFill>
                <a:schemeClr val="bg1"/>
              </a:solidFill>
              <a:latin typeface="Yeseva One" charset="0"/>
              <a:ea typeface="Yeseva One" charset="0"/>
            </a:endParaRPr>
          </a:p>
        </p:txBody>
      </p:sp>
      <p:sp>
        <p:nvSpPr>
          <p:cNvPr id="26" name="텍스트 개체 틀 26"/>
          <p:cNvSpPr txBox="1">
            <a:spLocks noGrp="1" noChangeArrowheads="1"/>
          </p:cNvSpPr>
          <p:nvPr>
            <p:ph type="body"/>
          </p:nvPr>
        </p:nvSpPr>
        <p:spPr>
          <a:xfrm>
            <a:off x="2853055" y="2901950"/>
            <a:ext cx="1338580" cy="1337945"/>
          </a:xfrm>
          <a:prstGeom prst="ellipse">
            <a:avLst/>
          </a:prstGeom>
          <a:solidFill>
            <a:srgbClr val="5C8266"/>
          </a:solidFill>
        </p:spPr>
        <p:txBody>
          <a:bodyPr vert="horz" wrap="square" lIns="0" tIns="45720" rIns="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Yeseva One" charset="0"/>
                <a:ea typeface="Yeseva One" charset="0"/>
              </a:rPr>
              <a:t>　</a:t>
            </a:r>
            <a:endParaRPr lang="ko-KR" altLang="en-US" sz="2400" b="1" dirty="0">
              <a:solidFill>
                <a:schemeClr val="bg1"/>
              </a:solidFill>
              <a:latin typeface="Yeseva One" charset="0"/>
              <a:ea typeface="Yeseva One" charset="0"/>
            </a:endParaRPr>
          </a:p>
        </p:txBody>
      </p:sp>
      <p:sp>
        <p:nvSpPr>
          <p:cNvPr id="27" name="텍스트 개체 틀 27"/>
          <p:cNvSpPr txBox="1">
            <a:spLocks noGrp="1" noChangeArrowheads="1"/>
          </p:cNvSpPr>
          <p:nvPr>
            <p:ph type="body"/>
          </p:nvPr>
        </p:nvSpPr>
        <p:spPr>
          <a:xfrm>
            <a:off x="5109210" y="2901950"/>
            <a:ext cx="1338580" cy="1337945"/>
          </a:xfrm>
          <a:prstGeom prst="ellipse">
            <a:avLst/>
          </a:prstGeom>
          <a:solidFill>
            <a:srgbClr val="5C8266"/>
          </a:solidFill>
        </p:spPr>
        <p:txBody>
          <a:bodyPr vert="horz" wrap="square" lIns="0" tIns="45720" rIns="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Yeseva One" charset="0"/>
                <a:ea typeface="Yeseva One" charset="0"/>
              </a:rPr>
              <a:t>　</a:t>
            </a:r>
            <a:endParaRPr lang="ko-KR" altLang="en-US" sz="2400" b="1" dirty="0">
              <a:solidFill>
                <a:schemeClr val="bg1"/>
              </a:solidFill>
              <a:latin typeface="Yeseva One" charset="0"/>
              <a:ea typeface="Yeseva One" charset="0"/>
            </a:endParaRPr>
          </a:p>
        </p:txBody>
      </p:sp>
      <p:sp>
        <p:nvSpPr>
          <p:cNvPr id="28" name="텍스트 개체 틀 28"/>
          <p:cNvSpPr txBox="1">
            <a:spLocks noGrp="1" noChangeArrowheads="1"/>
          </p:cNvSpPr>
          <p:nvPr>
            <p:ph type="body"/>
          </p:nvPr>
        </p:nvSpPr>
        <p:spPr>
          <a:xfrm>
            <a:off x="7366000" y="2901950"/>
            <a:ext cx="1337945" cy="1337945"/>
          </a:xfrm>
          <a:prstGeom prst="ellipse">
            <a:avLst/>
          </a:prstGeom>
          <a:solidFill>
            <a:srgbClr val="5C8266"/>
          </a:solidFill>
        </p:spPr>
        <p:txBody>
          <a:bodyPr vert="horz" wrap="square" lIns="0" tIns="45720" rIns="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Yeseva One" charset="0"/>
                <a:ea typeface="Yeseva One" charset="0"/>
              </a:rPr>
              <a:t>　</a:t>
            </a:r>
            <a:endParaRPr lang="ko-KR" altLang="en-US" sz="2400" b="1" dirty="0">
              <a:solidFill>
                <a:schemeClr val="bg1"/>
              </a:solidFill>
              <a:latin typeface="Yeseva One" charset="0"/>
              <a:ea typeface="Yeseva One" charset="0"/>
            </a:endParaRPr>
          </a:p>
        </p:txBody>
      </p:sp>
      <p:sp>
        <p:nvSpPr>
          <p:cNvPr id="29" name="텍스트 개체 틀 29"/>
          <p:cNvSpPr txBox="1">
            <a:spLocks noGrp="1" noChangeArrowheads="1"/>
          </p:cNvSpPr>
          <p:nvPr>
            <p:ph type="body"/>
          </p:nvPr>
        </p:nvSpPr>
        <p:spPr>
          <a:xfrm>
            <a:off x="9622155" y="2901950"/>
            <a:ext cx="1338580" cy="1337945"/>
          </a:xfrm>
          <a:prstGeom prst="ellipse">
            <a:avLst/>
          </a:prstGeom>
          <a:solidFill>
            <a:srgbClr val="5C8266"/>
          </a:solidFill>
        </p:spPr>
        <p:txBody>
          <a:bodyPr vert="horz" wrap="square" lIns="0" tIns="45720" rIns="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Yeseva One" charset="0"/>
                <a:ea typeface="Yeseva One" charset="0"/>
              </a:rPr>
              <a:t>　</a:t>
            </a:r>
            <a:endParaRPr lang="ko-KR" altLang="en-US" sz="2400" b="1" dirty="0">
              <a:solidFill>
                <a:schemeClr val="bg1"/>
              </a:solidFill>
              <a:latin typeface="Yeseva One" charset="0"/>
              <a:ea typeface="Yeseva One" charset="0"/>
            </a:endParaRPr>
          </a:p>
        </p:txBody>
      </p:sp>
      <p:cxnSp>
        <p:nvCxnSpPr>
          <p:cNvPr id="30" name="도형 30"/>
          <p:cNvCxnSpPr>
            <a:stCxn id="25" idx="4"/>
          </p:cNvCxnSpPr>
          <p:nvPr/>
        </p:nvCxnSpPr>
        <p:spPr>
          <a:xfrm flipH="1">
            <a:off x="1253490" y="4239260"/>
            <a:ext cx="635" cy="79248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31" name="도형 31"/>
          <p:cNvCxnSpPr/>
          <p:nvPr/>
        </p:nvCxnSpPr>
        <p:spPr>
          <a:xfrm>
            <a:off x="1253490" y="4652010"/>
            <a:ext cx="9026525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32" name="도형 32"/>
          <p:cNvCxnSpPr>
            <a:stCxn id="26" idx="4"/>
          </p:cNvCxnSpPr>
          <p:nvPr/>
        </p:nvCxnSpPr>
        <p:spPr>
          <a:xfrm flipH="1">
            <a:off x="3519805" y="4239260"/>
            <a:ext cx="635" cy="79248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33" name="도형 33"/>
          <p:cNvCxnSpPr>
            <a:stCxn id="27" idx="4"/>
          </p:cNvCxnSpPr>
          <p:nvPr/>
        </p:nvCxnSpPr>
        <p:spPr>
          <a:xfrm flipH="1">
            <a:off x="5772785" y="4239260"/>
            <a:ext cx="635" cy="79248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34" name="도형 34"/>
          <p:cNvCxnSpPr>
            <a:stCxn id="28" idx="4"/>
          </p:cNvCxnSpPr>
          <p:nvPr/>
        </p:nvCxnSpPr>
        <p:spPr>
          <a:xfrm flipH="1">
            <a:off x="8026400" y="4239260"/>
            <a:ext cx="635" cy="79248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35" name="도형 35"/>
          <p:cNvCxnSpPr>
            <a:stCxn id="29" idx="4"/>
          </p:cNvCxnSpPr>
          <p:nvPr/>
        </p:nvCxnSpPr>
        <p:spPr>
          <a:xfrm>
            <a:off x="10291445" y="4239260"/>
            <a:ext cx="635" cy="79248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36" name="도형 36"/>
          <p:cNvSpPr>
            <a:spLocks noGrp="1" noChangeArrowheads="1"/>
          </p:cNvSpPr>
          <p:nvPr/>
        </p:nvSpPr>
        <p:spPr>
          <a:xfrm>
            <a:off x="5389245" y="1917065"/>
            <a:ext cx="731520" cy="889000"/>
          </a:xfrm>
          <a:prstGeom prst="downArrow">
            <a:avLst/>
          </a:prstGeom>
          <a:solidFill>
            <a:srgbClr val="E8D701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1"/>
          <p:cNvSpPr txBox="1">
            <a:spLocks noGrp="1" noChangeArrowheads="1"/>
          </p:cNvSpPr>
          <p:nvPr/>
        </p:nvSpPr>
        <p:spPr>
          <a:xfrm>
            <a:off x="571500" y="5102225"/>
            <a:ext cx="1485900" cy="4514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Week 1~5</a:t>
            </a:r>
            <a:endParaRPr lang="ko-KR" altLang="en-US" sz="2000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8" name="텍스트 상자 1"/>
          <p:cNvSpPr txBox="1">
            <a:spLocks noGrp="1" noChangeArrowheads="1"/>
          </p:cNvSpPr>
          <p:nvPr/>
        </p:nvSpPr>
        <p:spPr>
          <a:xfrm>
            <a:off x="370205" y="5480050"/>
            <a:ext cx="1842770" cy="38036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Proposal Writing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42"/>
          <p:cNvSpPr txBox="1">
            <a:spLocks noGrp="1" noChangeArrowheads="1"/>
          </p:cNvSpPr>
          <p:nvPr/>
        </p:nvSpPr>
        <p:spPr>
          <a:xfrm>
            <a:off x="2785110" y="5097780"/>
            <a:ext cx="1487170" cy="4514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Week 6~7</a:t>
            </a:r>
            <a:endParaRPr lang="ko-KR" altLang="en-US" sz="2000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43" name="텍스트 상자 43"/>
          <p:cNvSpPr txBox="1">
            <a:spLocks noGrp="1" noChangeArrowheads="1"/>
          </p:cNvSpPr>
          <p:nvPr/>
        </p:nvSpPr>
        <p:spPr>
          <a:xfrm>
            <a:off x="2670810" y="5462270"/>
            <a:ext cx="1713230" cy="8705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Data Collecting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UI/UX Design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Model Train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45"/>
          <p:cNvSpPr txBox="1">
            <a:spLocks noGrp="1" noChangeArrowheads="1"/>
          </p:cNvSpPr>
          <p:nvPr/>
        </p:nvSpPr>
        <p:spPr>
          <a:xfrm>
            <a:off x="5181600" y="5097780"/>
            <a:ext cx="1173480" cy="4514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rgbClr val="ED7D31"/>
                </a:solidFill>
                <a:latin typeface="나눔바른고딕" charset="0"/>
                <a:ea typeface="나눔바른고딕" charset="0"/>
              </a:rPr>
              <a:t>Week 9</a:t>
            </a:r>
            <a:endParaRPr lang="ko-KR" altLang="en-US" sz="2000" b="1" dirty="0">
              <a:solidFill>
                <a:srgbClr val="ED7D3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46" name="텍스트 상자 46"/>
          <p:cNvSpPr txBox="1">
            <a:spLocks noGrp="1" noChangeArrowheads="1"/>
          </p:cNvSpPr>
          <p:nvPr/>
        </p:nvSpPr>
        <p:spPr>
          <a:xfrm>
            <a:off x="4439920" y="5489575"/>
            <a:ext cx="2626360" cy="111569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ED7D31"/>
                </a:solidFill>
                <a:latin typeface="맑은 고딕" charset="0"/>
                <a:ea typeface="맑은 고딕" charset="0"/>
              </a:rPr>
              <a:t>Data Preprocessing</a:t>
            </a:r>
            <a:endParaRPr lang="ko-KR" altLang="en-US" sz="1600" b="1" dirty="0">
              <a:solidFill>
                <a:srgbClr val="ED7D3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ED7D31"/>
                </a:solidFill>
                <a:latin typeface="맑은 고딕" charset="0"/>
                <a:ea typeface="맑은 고딕" charset="0"/>
              </a:rPr>
              <a:t>Front-end Development</a:t>
            </a:r>
            <a:endParaRPr lang="ko-KR" altLang="en-US" sz="1600" b="1" dirty="0">
              <a:solidFill>
                <a:srgbClr val="ED7D3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ED7D31"/>
                </a:solidFill>
                <a:latin typeface="맑은 고딕" charset="0"/>
                <a:ea typeface="맑은 고딕" charset="0"/>
              </a:rPr>
              <a:t>Model Enhancement</a:t>
            </a:r>
            <a:endParaRPr lang="ko-KR" altLang="en-US" sz="1600" b="1" dirty="0">
              <a:solidFill>
                <a:srgbClr val="ED7D3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ED7D31"/>
                </a:solidFill>
                <a:latin typeface="맑은 고딕" charset="0"/>
                <a:ea typeface="맑은 고딕" charset="0"/>
              </a:rPr>
              <a:t>(Space + Car)</a:t>
            </a:r>
            <a:endParaRPr lang="ko-KR" altLang="en-US" sz="1600" b="1" dirty="0">
              <a:solidFill>
                <a:srgbClr val="ED7D3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8"/>
          <p:cNvSpPr txBox="1">
            <a:spLocks noGrp="1" noChangeArrowheads="1"/>
          </p:cNvSpPr>
          <p:nvPr/>
        </p:nvSpPr>
        <p:spPr>
          <a:xfrm>
            <a:off x="7392670" y="5084445"/>
            <a:ext cx="1317625" cy="4514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Week 10</a:t>
            </a:r>
            <a:endParaRPr lang="ko-KR" altLang="en-US" sz="2000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49" name="텍스트 상자 49"/>
          <p:cNvSpPr txBox="1">
            <a:spLocks noGrp="1" noChangeArrowheads="1"/>
          </p:cNvSpPr>
          <p:nvPr/>
        </p:nvSpPr>
        <p:spPr>
          <a:xfrm>
            <a:off x="7147560" y="5462270"/>
            <a:ext cx="1788795" cy="62547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Integrate Model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with App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텍스트 상자 51"/>
          <p:cNvSpPr txBox="1">
            <a:spLocks noGrp="1" noChangeArrowheads="1"/>
          </p:cNvSpPr>
          <p:nvPr/>
        </p:nvSpPr>
        <p:spPr>
          <a:xfrm>
            <a:off x="9382760" y="5084445"/>
            <a:ext cx="1778000" cy="4514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Week 11~12</a:t>
            </a:r>
            <a:endParaRPr lang="ko-KR" altLang="en-US" sz="2000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52" name="텍스트 상자 52"/>
          <p:cNvSpPr txBox="1">
            <a:spLocks noGrp="1" noChangeArrowheads="1"/>
          </p:cNvSpPr>
          <p:nvPr/>
        </p:nvSpPr>
        <p:spPr>
          <a:xfrm>
            <a:off x="9570085" y="5462270"/>
            <a:ext cx="1384300" cy="62547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Testing and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Revision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3" name="그림 53" descr="C:/Users/Administrator/AppData/Roaming/PolarisOffice7/ETemp/14612_6431032/fImage11624581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15" y="3331845"/>
            <a:ext cx="466089" cy="465454"/>
          </a:xfrm>
          <a:prstGeom prst="rect">
            <a:avLst/>
          </a:prstGeom>
          <a:noFill/>
        </p:spPr>
      </p:pic>
      <p:pic>
        <p:nvPicPr>
          <p:cNvPr id="54" name="그림 54" descr="C:/Users/Administrator/AppData/Roaming/PolarisOffice7/ETemp/14612_6431032/fImage8924582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55" y="3249295"/>
            <a:ext cx="643255" cy="643255"/>
          </a:xfrm>
          <a:prstGeom prst="rect">
            <a:avLst/>
          </a:prstGeom>
          <a:noFill/>
        </p:spPr>
      </p:pic>
      <p:pic>
        <p:nvPicPr>
          <p:cNvPr id="55" name="그림 55" descr="C:/Users/Administrator/AppData/Roaming/PolarisOffice7/ETemp/14612_6431032/fImage1365358365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55" y="3290570"/>
            <a:ext cx="561340" cy="561340"/>
          </a:xfrm>
          <a:prstGeom prst="rect">
            <a:avLst/>
          </a:prstGeom>
          <a:noFill/>
        </p:spPr>
      </p:pic>
      <p:pic>
        <p:nvPicPr>
          <p:cNvPr id="56" name="그림 56" descr="C:/Users/Administrator/AppData/Roaming/PolarisOffice7/ETemp/14612_6431032/fImage14209584916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685" y="3290570"/>
            <a:ext cx="548005" cy="548005"/>
          </a:xfrm>
          <a:prstGeom prst="rect">
            <a:avLst/>
          </a:prstGeom>
          <a:noFill/>
        </p:spPr>
      </p:pic>
      <p:pic>
        <p:nvPicPr>
          <p:cNvPr id="57" name="그림 57" descr="C:/Users/Administrator/AppData/Roaming/PolarisOffice7/ETemp/14612_6431032/fImage19144585572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342005"/>
            <a:ext cx="550545" cy="441960"/>
          </a:xfrm>
          <a:prstGeom prst="rect">
            <a:avLst/>
          </a:prstGeom>
          <a:noFill/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23AB2D6-5B75-4BAD-85CF-A65BD4DE5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BDA27C08-C7AC-401F-8DB6-597DD49D7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037049"/>
              </p:ext>
            </p:extLst>
          </p:nvPr>
        </p:nvGraphicFramePr>
        <p:xfrm>
          <a:off x="1481265" y="2712028"/>
          <a:ext cx="4711700" cy="3141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2CD6100-6C9F-47C7-B7B2-396266EE94BD}"/>
              </a:ext>
            </a:extLst>
          </p:cNvPr>
          <p:cNvSpPr txBox="1"/>
          <p:nvPr/>
        </p:nvSpPr>
        <p:spPr>
          <a:xfrm>
            <a:off x="707771" y="510475"/>
            <a:ext cx="3662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UI/UX Design 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86D8E-B0D2-49B0-A0D0-4118544A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47" y="2159323"/>
            <a:ext cx="2203968" cy="4530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5E06F2-725B-4435-993E-D07E2DE8C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884" y="2159321"/>
            <a:ext cx="2203969" cy="4530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9AE6C6-ABE6-42C7-B5BC-31AE24E358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 l="5193"/>
          <a:stretch/>
        </p:blipFill>
        <p:spPr>
          <a:xfrm>
            <a:off x="4426801" y="3733131"/>
            <a:ext cx="3427584" cy="203362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FCE65DE-BF20-4E17-B524-66D8A85A5AD8}"/>
              </a:ext>
            </a:extLst>
          </p:cNvPr>
          <p:cNvSpPr/>
          <p:nvPr/>
        </p:nvSpPr>
        <p:spPr>
          <a:xfrm>
            <a:off x="4246861" y="3833424"/>
            <a:ext cx="2298229" cy="188172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7240795-7A3F-4E68-8582-2F103D34D693}"/>
              </a:ext>
            </a:extLst>
          </p:cNvPr>
          <p:cNvSpPr/>
          <p:nvPr/>
        </p:nvSpPr>
        <p:spPr>
          <a:xfrm>
            <a:off x="6602711" y="3833424"/>
            <a:ext cx="1508507" cy="183303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C383AE-56B3-46EF-AE72-9FA1281298AA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3837115" y="4424513"/>
            <a:ext cx="409746" cy="349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8BE679A-A969-4FA1-8F61-139F88A4FD33}"/>
              </a:ext>
            </a:extLst>
          </p:cNvPr>
          <p:cNvCxnSpPr>
            <a:stCxn id="6" idx="1"/>
            <a:endCxn id="20" idx="3"/>
          </p:cNvCxnSpPr>
          <p:nvPr/>
        </p:nvCxnSpPr>
        <p:spPr>
          <a:xfrm flipH="1">
            <a:off x="8111218" y="4424512"/>
            <a:ext cx="513666" cy="32543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5855635-09DE-4619-9B17-C1A01EF67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5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Implementation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E740C83-7BB1-49D7-BFBB-8A2DE98CF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14" y="1872186"/>
            <a:ext cx="2203968" cy="4530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ECB163-E45D-46AD-B677-9D3B2834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174" y="1872184"/>
            <a:ext cx="2203969" cy="4530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0FBDB6-5839-4013-8504-D3E6BAC05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149" y="2531976"/>
            <a:ext cx="4190879" cy="29823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D0A6BC-9C62-4F86-A280-4DB9BE57E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321" y="5644951"/>
            <a:ext cx="2203968" cy="7576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28FCBD-50EE-4D14-BC13-4C09CBECFBCE}"/>
              </a:ext>
            </a:extLst>
          </p:cNvPr>
          <p:cNvSpPr/>
          <p:nvPr/>
        </p:nvSpPr>
        <p:spPr>
          <a:xfrm>
            <a:off x="5998731" y="3968109"/>
            <a:ext cx="433291" cy="27991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F9D71A-125B-44EF-821F-593E4442A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2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4BE57-2D66-FF34-0DF3-E83B8C3FE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96FE52-85B1-FD6E-C9CE-E0A1F3C985D1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A517D8-6C1B-3519-9215-DF1C7F80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73" y="3124895"/>
            <a:ext cx="5296716" cy="30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D79A36-D4FD-B59D-AA14-A41B737A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87" y="3124895"/>
            <a:ext cx="2656519" cy="2874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5FAC-5BD1-257C-C8B4-1D1E0835C9BE}"/>
              </a:ext>
            </a:extLst>
          </p:cNvPr>
          <p:cNvSpPr txBox="1"/>
          <p:nvPr/>
        </p:nvSpPr>
        <p:spPr>
          <a:xfrm>
            <a:off x="405203" y="1935386"/>
            <a:ext cx="713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Convert the coordinates.txt into yolo format {</a:t>
            </a:r>
            <a:r>
              <a:rPr lang="en-US" altLang="ko-KR" sz="2400" b="1" dirty="0" err="1"/>
              <a:t>x_center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ycenter</a:t>
            </a:r>
            <a:r>
              <a:rPr lang="en-US" altLang="ko-KR" sz="2400" b="1" dirty="0"/>
              <a:t>, width, height}</a:t>
            </a:r>
            <a:endParaRPr lang="ko-KR" altLang="en-US" sz="2400" b="1" dirty="0"/>
          </a:p>
        </p:txBody>
      </p:sp>
      <p:pic>
        <p:nvPicPr>
          <p:cNvPr id="11" name="Picture 2" descr="Bold-Arrow Icons - Free SVG &amp; PNG Bold-Arrow Images - Noun ...">
            <a:extLst>
              <a:ext uri="{FF2B5EF4-FFF2-40B4-BE49-F238E27FC236}">
                <a16:creationId xmlns:a16="http://schemas.microsoft.com/office/drawing/2014/main" id="{EBD379E3-74DB-C64D-12A2-9ECFFD0BE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59" y="3924969"/>
            <a:ext cx="976561" cy="97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63B84-6BCC-45AE-ACAD-B14112FD43CA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Implementation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6A27B5-E515-4BB1-BCE7-A2AC8CFF3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4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0DDEA-E8EB-C586-5FE5-06845C180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8355C1-AFB0-3710-5BC4-3C607F947A25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13A156-5C2D-B0A1-C889-7AD67BE85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008" y="2284650"/>
            <a:ext cx="4129314" cy="41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E34983-40C4-64D3-B1DB-3AD553ECE929}"/>
              </a:ext>
            </a:extLst>
          </p:cNvPr>
          <p:cNvSpPr txBox="1"/>
          <p:nvPr/>
        </p:nvSpPr>
        <p:spPr>
          <a:xfrm>
            <a:off x="405203" y="1935386"/>
            <a:ext cx="65035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Match the detected car with coordinates</a:t>
            </a:r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b="1" dirty="0"/>
              <a:t>Occupied</a:t>
            </a:r>
            <a:r>
              <a:rPr lang="en-US" altLang="ko-KR" sz="2400" dirty="0"/>
              <a:t>: center point is in the </a:t>
            </a:r>
            <a:r>
              <a:rPr lang="en-US" altLang="ko-KR" sz="2400" dirty="0" err="1"/>
              <a:t>parkinglot</a:t>
            </a:r>
            <a:r>
              <a:rPr lang="en-US" altLang="ko-KR" sz="2400" dirty="0"/>
              <a:t> spots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/>
              <a:t>Empty</a:t>
            </a:r>
            <a:r>
              <a:rPr lang="en-US" altLang="ko-KR" sz="2400" dirty="0"/>
              <a:t>: no center point matches the </a:t>
            </a:r>
            <a:r>
              <a:rPr lang="en-US" altLang="ko-KR" sz="2400" dirty="0" err="1"/>
              <a:t>parkinglot</a:t>
            </a:r>
            <a:r>
              <a:rPr lang="en-US" altLang="ko-KR" sz="2400" dirty="0"/>
              <a:t> spots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89A2C-4166-47BE-8293-AA7E0ECF9E33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Implementation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0C4A50-560B-4FE4-A1E2-5680D54C5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1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087700-0D01-D237-20DD-DEF0A52F4D55}"/>
              </a:ext>
            </a:extLst>
          </p:cNvPr>
          <p:cNvSpPr txBox="1"/>
          <p:nvPr/>
        </p:nvSpPr>
        <p:spPr>
          <a:xfrm>
            <a:off x="656708" y="1935386"/>
            <a:ext cx="4180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Previous challenges: </a:t>
            </a:r>
          </a:p>
          <a:p>
            <a:r>
              <a:rPr lang="en-US" altLang="ko-KR" sz="2400" dirty="0"/>
              <a:t>trained model did not work </a:t>
            </a:r>
          </a:p>
          <a:p>
            <a:r>
              <a:rPr lang="en-US" altLang="ko-KR" sz="2400" dirty="0"/>
              <a:t>with our real image 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0A567C-3950-641D-2A57-7B2B7213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81" y="3429000"/>
            <a:ext cx="2881853" cy="2881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Bold-Arrow Icons - Free SVG &amp; PNG Bold-Arrow Images - Noun ...">
            <a:extLst>
              <a:ext uri="{FF2B5EF4-FFF2-40B4-BE49-F238E27FC236}">
                <a16:creationId xmlns:a16="http://schemas.microsoft.com/office/drawing/2014/main" id="{F786051C-98AC-2406-690C-0734AB9B8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863" y="3950369"/>
            <a:ext cx="976561" cy="97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B623E8-2F6D-0AD9-4074-BE471A867DA7}"/>
              </a:ext>
            </a:extLst>
          </p:cNvPr>
          <p:cNvSpPr txBox="1"/>
          <p:nvPr/>
        </p:nvSpPr>
        <p:spPr>
          <a:xfrm>
            <a:off x="5923545" y="1932571"/>
            <a:ext cx="5201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Solutions:</a:t>
            </a:r>
          </a:p>
          <a:p>
            <a:pPr marL="457200" indent="-457200">
              <a:buAutoNum type="arabicPeriod"/>
            </a:pPr>
            <a:r>
              <a:rPr lang="en-US" altLang="ko-KR" sz="2400" dirty="0"/>
              <a:t>Test with smaller cropped image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2B6386-B77C-B197-08D9-4C2F26D29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991" y="4990441"/>
            <a:ext cx="4446461" cy="15652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69EA17-E5A0-0710-7E1D-3DAAFF1F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991" y="2804073"/>
            <a:ext cx="4446461" cy="15652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F60971-5C28-EE2A-5F6F-F3D238477D1B}"/>
              </a:ext>
            </a:extLst>
          </p:cNvPr>
          <p:cNvSpPr txBox="1"/>
          <p:nvPr/>
        </p:nvSpPr>
        <p:spPr>
          <a:xfrm>
            <a:off x="5923544" y="4438649"/>
            <a:ext cx="5497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2. Train with only ‘car’ label dataset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AB2C3-823C-4ED4-B623-948E1E64E51E}"/>
              </a:ext>
            </a:extLst>
          </p:cNvPr>
          <p:cNvSpPr txBox="1"/>
          <p:nvPr/>
        </p:nvSpPr>
        <p:spPr>
          <a:xfrm>
            <a:off x="399719" y="493543"/>
            <a:ext cx="7918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Dealing with Challenges 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25190348-40A3-4F4E-B90D-B29A1204561B}"/>
              </a:ext>
            </a:extLst>
          </p:cNvPr>
          <p:cNvSpPr/>
          <p:nvPr/>
        </p:nvSpPr>
        <p:spPr>
          <a:xfrm rot="2581294">
            <a:off x="11151237" y="2344961"/>
            <a:ext cx="400538" cy="405882"/>
          </a:xfrm>
          <a:prstGeom prst="plus">
            <a:avLst>
              <a:gd name="adj" fmla="val 407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17C2FF-FD4A-498C-A0D3-E2962C92AEF9}"/>
              </a:ext>
            </a:extLst>
          </p:cNvPr>
          <p:cNvSpPr/>
          <p:nvPr/>
        </p:nvSpPr>
        <p:spPr>
          <a:xfrm>
            <a:off x="11429544" y="4493979"/>
            <a:ext cx="400694" cy="375947"/>
          </a:xfrm>
          <a:prstGeom prst="ellipse">
            <a:avLst/>
          </a:prstGeom>
          <a:noFill/>
          <a:ln w="666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B8BF412-6AEF-4862-89C2-0FD86EFB0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03653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C05F976D-09BC-4896-A941-453C381BA2E6}" vid="{A495C4A4-4338-4089-BF5C-A2276137C1C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B1DF96261B09D4D96EC9C8D6E692A2C" ma:contentTypeVersion="0" ma:contentTypeDescription="새 문서를 만듭니다." ma:contentTypeScope="" ma:versionID="565c94a45a19682184ec3fd3fd11d1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429db2465d64194e2c9832b347792c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0AB50E-E252-4979-98F9-A553B0F129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77D60BA-6549-4F57-B9A9-549E33803A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4B0A9C-3E16-40DC-8ACE-D6C53DBC6535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548</TotalTime>
  <Words>291</Words>
  <Application>Microsoft Office PowerPoint</Application>
  <PresentationFormat>와이드스크린</PresentationFormat>
  <Paragraphs>112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Amiri</vt:lpstr>
      <vt:lpstr>noto</vt:lpstr>
      <vt:lpstr>Yeseva One</vt:lpstr>
      <vt:lpstr>나눔바른고딕</vt:lpstr>
      <vt:lpstr>나눔바른고딕OTF Light</vt:lpstr>
      <vt:lpstr>맑은 고딕</vt:lpstr>
      <vt:lpstr>배달의민족 한나는 열한살 OTF</vt:lpstr>
      <vt:lpstr>배달의민족 한나체 Pro OTF</vt:lpstr>
      <vt:lpstr>Arial</vt:lpstr>
      <vt:lpstr>Wingdings</vt:lpstr>
      <vt:lpstr>테마1</vt:lpstr>
      <vt:lpstr>PowerPoint 프레젠테이션</vt:lpstr>
      <vt:lpstr>PowerPoint 프레젠테이션</vt:lpstr>
      <vt:lpstr>Kim Seheon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스푼메이트</dc:title>
  <dc:creator>김세헌</dc:creator>
  <cp:lastModifiedBy>김세헌</cp:lastModifiedBy>
  <cp:revision>44</cp:revision>
  <dcterms:created xsi:type="dcterms:W3CDTF">2024-06-01T03:02:11Z</dcterms:created>
  <dcterms:modified xsi:type="dcterms:W3CDTF">2024-10-31T11:13:39Z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0x0101009B1DF96261B09D4D96EC9C8D6E692A2C</vt:lpwstr>
  </property>
</Properties>
</file>